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1" r:id="rId6"/>
    <p:sldId id="260" r:id="rId7"/>
    <p:sldId id="262" r:id="rId8"/>
    <p:sldId id="264" r:id="rId9"/>
    <p:sldId id="265" r:id="rId10"/>
    <p:sldId id="266" r:id="rId11"/>
    <p:sldId id="263" r:id="rId1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宋体" charset="-122"/>
        <a:cs typeface="+mn-cs"/>
      </a:defRPr>
    </a:lvl1pPr>
    <a:lvl2pPr marL="457200" algn="l" defTabSz="457200" rtl="0" fontAlgn="base">
      <a:spcBef>
        <a:spcPct val="0"/>
      </a:spcBef>
      <a:spcAft>
        <a:spcPct val="0"/>
      </a:spcAft>
      <a:defRPr kern="1200">
        <a:solidFill>
          <a:schemeClr val="tx1"/>
        </a:solidFill>
        <a:latin typeface="Arial" charset="0"/>
        <a:ea typeface="宋体" charset="-122"/>
        <a:cs typeface="+mn-cs"/>
      </a:defRPr>
    </a:lvl2pPr>
    <a:lvl3pPr marL="914400" algn="l" defTabSz="457200" rtl="0" fontAlgn="base">
      <a:spcBef>
        <a:spcPct val="0"/>
      </a:spcBef>
      <a:spcAft>
        <a:spcPct val="0"/>
      </a:spcAft>
      <a:defRPr kern="1200">
        <a:solidFill>
          <a:schemeClr val="tx1"/>
        </a:solidFill>
        <a:latin typeface="Arial" charset="0"/>
        <a:ea typeface="宋体" charset="-122"/>
        <a:cs typeface="+mn-cs"/>
      </a:defRPr>
    </a:lvl3pPr>
    <a:lvl4pPr marL="1371600" algn="l" defTabSz="457200" rtl="0" fontAlgn="base">
      <a:spcBef>
        <a:spcPct val="0"/>
      </a:spcBef>
      <a:spcAft>
        <a:spcPct val="0"/>
      </a:spcAft>
      <a:defRPr kern="1200">
        <a:solidFill>
          <a:schemeClr val="tx1"/>
        </a:solidFill>
        <a:latin typeface="Arial" charset="0"/>
        <a:ea typeface="宋体" charset="-122"/>
        <a:cs typeface="+mn-cs"/>
      </a:defRPr>
    </a:lvl4pPr>
    <a:lvl5pPr marL="1828800" algn="l" defTabSz="457200"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B0F0B56-C4B5-4202-AA17-15FB2F121B26}" type="datetimeFigureOut">
              <a:rPr lang="en-US"/>
              <a:pPr>
                <a:defRPr/>
              </a:pPr>
              <a:t>3/15/12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5B39D2-8665-4B87-8401-8DD4E0A24F7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BD43829-DC34-4049-AB0F-1A1EAE0A5FB1}" type="datetimeFigureOut">
              <a:rPr lang="en-US"/>
              <a:pPr>
                <a:defRPr/>
              </a:pPr>
              <a:t>3/15/12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A1F79EF-E0EE-4DED-BC08-ABF2A313D49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BDDAB3-D363-4D99-AFC9-79772371BFD7}" type="datetimeFigureOut">
              <a:rPr lang="en-US"/>
              <a:pPr>
                <a:defRPr/>
              </a:pPr>
              <a:t>3/15/12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DD8905-E2D7-486D-B8EA-40E361882BB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4437EF-7E4E-4DCE-B502-71ADF14ADDE2}" type="datetimeFigureOut">
              <a:rPr lang="en-US"/>
              <a:pPr>
                <a:defRPr/>
              </a:pPr>
              <a:t>3/15/12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F71919-6253-4B8C-9D99-731387D66CF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4A4D956-49D4-4C56-BD8C-97A11187EF1F}" type="datetimeFigureOut">
              <a:rPr lang="en-US"/>
              <a:pPr>
                <a:defRPr/>
              </a:pPr>
              <a:t>3/15/12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1FC208-50F3-42CF-AD8D-4C29EFB9894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447A919-9869-416B-8ABD-BF3B793B409A}" type="datetimeFigureOut">
              <a:rPr lang="en-US"/>
              <a:pPr>
                <a:defRPr/>
              </a:pPr>
              <a:t>3/15/12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B7ECE09-0DBD-4CEC-8217-C708DCB08AE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EACFE8E-DDDB-498F-84D8-D719BB7D4E55}" type="datetimeFigureOut">
              <a:rPr lang="en-US"/>
              <a:pPr>
                <a:defRPr/>
              </a:pPr>
              <a:t>3/15/12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A3047BC-7B6E-4115-9AE7-A988D82F2BC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A987ABB-8AA9-4E81-B3DE-0264B3AA7C12}" type="datetimeFigureOut">
              <a:rPr lang="en-US"/>
              <a:pPr>
                <a:defRPr/>
              </a:pPr>
              <a:t>3/15/12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8B9308B-8088-4CE6-B8BB-5C229A567DF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9FF0900-F026-4336-B46E-39C42A99C094}" type="datetimeFigureOut">
              <a:rPr lang="en-US"/>
              <a:pPr>
                <a:defRPr/>
              </a:pPr>
              <a:t>3/15/12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40314BA-87E3-4598-884D-E769271890C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9AD479-11BE-48E5-8DFB-68F20D2194A6}" type="datetimeFigureOut">
              <a:rPr lang="en-US"/>
              <a:pPr>
                <a:defRPr/>
              </a:pPr>
              <a:t>3/15/12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CE30BA7-68B7-48BE-A7E2-D8616794750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5DB2267-C7E7-4DAE-9C71-548C61F397F7}" type="datetimeFigureOut">
              <a:rPr lang="en-US"/>
              <a:pPr>
                <a:defRPr/>
              </a:pPr>
              <a:t>3/15/12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28CBA26-6835-47C8-A7AC-64662B4DBFB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655CA4B3-9078-4266-B65E-91FCC105B2DC}" type="datetimeFigureOut">
              <a:rPr lang="en-US"/>
              <a:pPr>
                <a:defRPr/>
              </a:pPr>
              <a:t>3/15/12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1B1BB4AA-F599-4F3D-85C2-984157A90A9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r>
              <a:rPr lang="zh-CN" altLang="en-US" smtClean="0"/>
              <a:t>审查制度</a:t>
            </a:r>
          </a:p>
        </p:txBody>
      </p:sp>
      <p:sp>
        <p:nvSpPr>
          <p:cNvPr id="3" name="Subtitle 2"/>
          <p:cNvSpPr>
            <a:spLocks noGrp="1"/>
          </p:cNvSpPr>
          <p:nvPr>
            <p:ph type="subTitle" idx="1"/>
          </p:nvPr>
        </p:nvSpPr>
        <p:spPr/>
        <p:txBody>
          <a:bodyPr>
            <a:normAutofit/>
          </a:bodyPr>
          <a:lstStyle/>
          <a:p>
            <a:r>
              <a:rPr lang="en-US" altLang="zh-CN" smtClean="0">
                <a:solidFill>
                  <a:srgbClr val="898989"/>
                </a:solidFill>
              </a:rPr>
              <a:t>censorship</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p:cNvSpPr>
          <p:nvPr>
            <p:ph type="title"/>
          </p:nvPr>
        </p:nvSpPr>
        <p:spPr/>
        <p:txBody>
          <a:bodyPr/>
          <a:lstStyle/>
          <a:p>
            <a:r>
              <a:rPr lang="zh-CN" altLang="en-US" smtClean="0"/>
              <a:t>历史性</a:t>
            </a:r>
          </a:p>
        </p:txBody>
      </p:sp>
      <p:sp>
        <p:nvSpPr>
          <p:cNvPr id="24579" name="Rectangle 3"/>
          <p:cNvSpPr>
            <a:spLocks noGrp="1"/>
          </p:cNvSpPr>
          <p:nvPr>
            <p:ph type="body" idx="1"/>
          </p:nvPr>
        </p:nvSpPr>
        <p:spPr/>
        <p:txBody>
          <a:bodyPr/>
          <a:lstStyle/>
          <a:p>
            <a:r>
              <a:rPr lang="zh-CN" altLang="en-US" sz="2800" smtClean="0"/>
              <a:t>社会的变化也使得许多文学批评走出了法院的管辖范围。</a:t>
            </a:r>
            <a:r>
              <a:rPr lang="en-US" altLang="zh-CN" sz="2800" smtClean="0"/>
              <a:t>1961</a:t>
            </a:r>
            <a:r>
              <a:rPr lang="zh-CN" altLang="en-US" sz="2800" smtClean="0"/>
              <a:t>年，美国最高法院还在审查劳伦斯的</a:t>
            </a:r>
            <a:r>
              <a:rPr lang="en-US" altLang="zh-CN" sz="2800" smtClean="0"/>
              <a:t>《</a:t>
            </a:r>
            <a:r>
              <a:rPr lang="zh-CN" altLang="en-US" sz="2800" smtClean="0"/>
              <a:t>查泰莱夫人的情人</a:t>
            </a:r>
            <a:r>
              <a:rPr lang="en-US" altLang="zh-CN" sz="2800" smtClean="0"/>
              <a:t>》</a:t>
            </a:r>
            <a:r>
              <a:rPr lang="zh-CN" altLang="en-US" sz="2800" smtClean="0"/>
              <a:t>一书是否是粗俗的还是一般的文学作品；到了</a:t>
            </a:r>
            <a:r>
              <a:rPr lang="en-US" altLang="zh-CN" sz="2800" smtClean="0"/>
              <a:t>1969</a:t>
            </a:r>
            <a:r>
              <a:rPr lang="zh-CN" altLang="en-US" sz="2800" smtClean="0"/>
              <a:t>年，该小说就已经是大学文学课程中的必读书目。同样的情况也发生在其它著作身上。例如詹姆斯</a:t>
            </a:r>
            <a:r>
              <a:rPr lang="en-US" altLang="zh-CN" sz="2800" smtClean="0"/>
              <a:t>•</a:t>
            </a:r>
            <a:r>
              <a:rPr lang="zh-CN" altLang="en-US" sz="2800" smtClean="0"/>
              <a:t>乔伊斯的</a:t>
            </a:r>
            <a:r>
              <a:rPr lang="en-US" altLang="zh-CN" sz="2800" smtClean="0"/>
              <a:t>《</a:t>
            </a:r>
            <a:r>
              <a:rPr lang="zh-CN" altLang="en-US" sz="2800" smtClean="0"/>
              <a:t>尤里西斯</a:t>
            </a:r>
            <a:r>
              <a:rPr lang="en-US" altLang="zh-CN" sz="2800" smtClean="0"/>
              <a:t>》</a:t>
            </a:r>
            <a:r>
              <a:rPr lang="zh-CN" altLang="en-US" sz="2800" smtClean="0"/>
              <a:t>、弗拉迪米尔</a:t>
            </a:r>
            <a:r>
              <a:rPr lang="en-US" altLang="zh-CN" sz="2800" smtClean="0"/>
              <a:t>•</a:t>
            </a:r>
            <a:r>
              <a:rPr lang="zh-CN" altLang="en-US" sz="2800" smtClean="0"/>
              <a:t>纳巴科夫的</a:t>
            </a:r>
            <a:r>
              <a:rPr lang="en-US" altLang="zh-CN" sz="2800" smtClean="0"/>
              <a:t>《</a:t>
            </a:r>
            <a:r>
              <a:rPr lang="zh-CN" altLang="en-US" sz="2800" smtClean="0"/>
              <a:t>洛莉塔</a:t>
            </a:r>
            <a:r>
              <a:rPr lang="en-US" altLang="zh-CN" sz="2800" smtClean="0"/>
              <a:t>》</a:t>
            </a:r>
            <a:r>
              <a:rPr lang="zh-CN" altLang="en-US" sz="2800" smtClean="0"/>
              <a:t>、亨利</a:t>
            </a:r>
            <a:r>
              <a:rPr lang="en-US" altLang="zh-CN" sz="2800" smtClean="0"/>
              <a:t>•</a:t>
            </a:r>
            <a:r>
              <a:rPr lang="zh-CN" altLang="en-US" sz="2800" smtClean="0"/>
              <a:t>米勒的</a:t>
            </a:r>
            <a:r>
              <a:rPr lang="en-US" altLang="zh-CN" sz="2800" smtClean="0"/>
              <a:t>《</a:t>
            </a:r>
            <a:r>
              <a:rPr lang="zh-CN" altLang="en-US" sz="2800" smtClean="0"/>
              <a:t>北回归线</a:t>
            </a:r>
            <a:r>
              <a:rPr lang="en-US" altLang="zh-CN" sz="2800" smtClean="0"/>
              <a:t>》</a:t>
            </a:r>
            <a:r>
              <a:rPr lang="zh-CN" altLang="en-US" sz="2800" smtClean="0"/>
              <a:t>以及伏尔泰的</a:t>
            </a:r>
            <a:r>
              <a:rPr lang="en-US" altLang="zh-CN" sz="2800" smtClean="0"/>
              <a:t>《</a:t>
            </a:r>
            <a:r>
              <a:rPr lang="zh-CN" altLang="en-US" sz="2800" smtClean="0"/>
              <a:t>老实人</a:t>
            </a:r>
            <a:r>
              <a:rPr lang="en-US" altLang="zh-CN" sz="2800" smtClean="0"/>
              <a:t>》</a:t>
            </a:r>
            <a:r>
              <a:rPr lang="zh-CN" altLang="en-US" sz="2800" smtClean="0"/>
              <a:t>，这些书曾经都遭到过查禁并被认为是下流的著作。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lstStyle/>
          <a:p>
            <a:r>
              <a:rPr lang="zh-CN" altLang="en-US" smtClean="0"/>
              <a:t> 历史性</a:t>
            </a:r>
          </a:p>
        </p:txBody>
      </p:sp>
      <p:sp>
        <p:nvSpPr>
          <p:cNvPr id="21507" name="Rectangle 3"/>
          <p:cNvSpPr>
            <a:spLocks noGrp="1"/>
          </p:cNvSpPr>
          <p:nvPr>
            <p:ph type="body" idx="1"/>
          </p:nvPr>
        </p:nvSpPr>
        <p:spPr/>
        <p:txBody>
          <a:bodyPr/>
          <a:lstStyle/>
          <a:p>
            <a:pPr>
              <a:lnSpc>
                <a:spcPct val="80000"/>
              </a:lnSpc>
            </a:pPr>
            <a:r>
              <a:rPr lang="en-US" altLang="zh-CN" sz="2800" smtClean="0"/>
              <a:t>1957</a:t>
            </a:r>
            <a:r>
              <a:rPr lang="zh-CN" altLang="en-US" sz="2800" smtClean="0"/>
              <a:t>年，美国最高法院改变了其对淫秽著作的定义：淫秽著作指的是那些包含着性描写内容但却不会对“社会具有重要作用”的书籍著作。这一新定义使得美国人到处搜索既具有性描写又具有社会作用的书籍著作，于是，能激发性欲的著作就成为了合法的著作。曾经由于被认为是淫秽著作而被被视为禁书的维多利亚时代的许多匿名小说，现在和大量再版的日本、印度的色情绘画和雕塑以及</a:t>
            </a:r>
            <a:r>
              <a:rPr lang="en-US" altLang="zh-CN" sz="2800" smtClean="0"/>
              <a:t>20</a:t>
            </a:r>
            <a:r>
              <a:rPr lang="zh-CN" altLang="en-US" sz="2800" smtClean="0"/>
              <a:t>世纪中前期的对标准中产阶级的“变态”性行为的具体心理案例研究一起，成为了艺术类著作。 </a:t>
            </a:r>
            <a:br>
              <a:rPr lang="zh-CN" altLang="en-US" sz="2800" smtClean="0"/>
            </a:br>
            <a:endParaRPr lang="zh-CN" altLang="en-US" sz="2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zh-CN" altLang="en-US" smtClean="0">
                <a:solidFill>
                  <a:srgbClr val="FF0000"/>
                </a:solidFill>
              </a:rPr>
              <a:t>定义</a:t>
            </a:r>
          </a:p>
        </p:txBody>
      </p:sp>
      <p:sp>
        <p:nvSpPr>
          <p:cNvPr id="14338" name="Content Placeholder 2"/>
          <p:cNvSpPr>
            <a:spLocks noGrp="1"/>
          </p:cNvSpPr>
          <p:nvPr>
            <p:ph idx="1"/>
          </p:nvPr>
        </p:nvSpPr>
        <p:spPr>
          <a:xfrm>
            <a:off x="457200" y="1600200"/>
            <a:ext cx="8229600" cy="2092325"/>
          </a:xfrm>
        </p:spPr>
        <p:txBody>
          <a:bodyPr/>
          <a:lstStyle/>
          <a:p>
            <a:pPr>
              <a:buFont typeface="Arial" charset="0"/>
              <a:buNone/>
            </a:pPr>
            <a:r>
              <a:rPr lang="en-US" altLang="zh-CN" smtClean="0"/>
              <a:t>            </a:t>
            </a:r>
            <a:r>
              <a:rPr lang="zh-CN" altLang="en-US" sz="3000" smtClean="0"/>
              <a:t>官方较权威机构如政府部门对面向公众的</a:t>
            </a:r>
            <a:r>
              <a:rPr lang="zh-CN" altLang="en-US" sz="3000" b="1" smtClean="0">
                <a:solidFill>
                  <a:srgbClr val="008000"/>
                </a:solidFill>
              </a:rPr>
              <a:t>文学、艺术、网络资源</a:t>
            </a:r>
            <a:r>
              <a:rPr lang="zh-CN" altLang="en-US" sz="3000" smtClean="0"/>
              <a:t>等领域的检查筛选（甚至改写），以达到其所预期的目的。这些目的可以是政治、经济、宗教、思想等方面的。</a:t>
            </a:r>
          </a:p>
        </p:txBody>
      </p:sp>
      <p:sp>
        <p:nvSpPr>
          <p:cNvPr id="4" name="TextBox 3"/>
          <p:cNvSpPr txBox="1">
            <a:spLocks noChangeArrowheads="1"/>
          </p:cNvSpPr>
          <p:nvPr/>
        </p:nvSpPr>
        <p:spPr bwMode="auto">
          <a:xfrm>
            <a:off x="457200" y="3913188"/>
            <a:ext cx="8229600" cy="1431925"/>
          </a:xfrm>
          <a:prstGeom prst="rect">
            <a:avLst/>
          </a:prstGeom>
          <a:noFill/>
          <a:ln w="9525">
            <a:noFill/>
            <a:miter lim="800000"/>
            <a:headEnd/>
            <a:tailEnd/>
          </a:ln>
        </p:spPr>
        <p:txBody>
          <a:bodyPr>
            <a:spAutoFit/>
          </a:bodyPr>
          <a:lstStyle/>
          <a:p>
            <a:r>
              <a:rPr lang="en-US" altLang="zh-CN">
                <a:latin typeface="Calibri" pitchFamily="34" charset="0"/>
              </a:rPr>
              <a:t>        </a:t>
            </a:r>
            <a:r>
              <a:rPr lang="zh-CN" altLang="en-US" sz="2900">
                <a:latin typeface="Calibri" pitchFamily="34" charset="0"/>
              </a:rPr>
              <a:t>各国政府都会在某种程度上影响</a:t>
            </a:r>
            <a:r>
              <a:rPr lang="zh-CN" altLang="en-US" sz="2900">
                <a:solidFill>
                  <a:srgbClr val="008000"/>
                </a:solidFill>
                <a:latin typeface="Calibri" pitchFamily="34" charset="0"/>
              </a:rPr>
              <a:t>报纸、电影、书刊、电视和广播</a:t>
            </a:r>
            <a:r>
              <a:rPr lang="zh-CN" altLang="en-US" sz="2900">
                <a:latin typeface="Calibri" pitchFamily="34" charset="0"/>
              </a:rPr>
              <a:t>的内容，由政府直接审查（管制），或通过类似电影检查局等机构进行监管。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zh-CN" altLang="en-US" smtClean="0">
                <a:solidFill>
                  <a:srgbClr val="660066"/>
                </a:solidFill>
              </a:rPr>
              <a:t>例如</a:t>
            </a:r>
            <a:r>
              <a:rPr lang="en-US" altLang="zh-CN" smtClean="0">
                <a:solidFill>
                  <a:srgbClr val="660066"/>
                </a:solidFill>
              </a:rPr>
              <a:t>⋯⋯</a:t>
            </a:r>
            <a:endParaRPr lang="zh-CN" altLang="en-US" smtClean="0">
              <a:solidFill>
                <a:srgbClr val="660066"/>
              </a:solidFill>
            </a:endParaRPr>
          </a:p>
        </p:txBody>
      </p:sp>
      <p:sp>
        <p:nvSpPr>
          <p:cNvPr id="3" name="Content Placeholder 2"/>
          <p:cNvSpPr>
            <a:spLocks noGrp="1"/>
          </p:cNvSpPr>
          <p:nvPr>
            <p:ph idx="1"/>
          </p:nvPr>
        </p:nvSpPr>
        <p:spPr>
          <a:xfrm>
            <a:off x="457200" y="1600200"/>
            <a:ext cx="8229600" cy="3725863"/>
          </a:xfrm>
        </p:spPr>
        <p:txBody>
          <a:bodyPr/>
          <a:lstStyle/>
          <a:p>
            <a:r>
              <a:rPr lang="zh-CN" altLang="en-US" smtClean="0"/>
              <a:t>政府通过审查制度控制流入市场的涉及恐怖宣传、邪教宣传等目的。</a:t>
            </a:r>
          </a:p>
          <a:p>
            <a:endParaRPr lang="en-US" altLang="zh-CN" smtClean="0"/>
          </a:p>
          <a:p>
            <a:r>
              <a:rPr lang="zh-CN" altLang="en-US" smtClean="0"/>
              <a:t>在战争时期，各国政府指派审查官审查将要广播或出版的文字材料，把可能有利于敌人的词句删除。</a:t>
            </a:r>
          </a:p>
        </p:txBody>
      </p:sp>
      <p:sp>
        <p:nvSpPr>
          <p:cNvPr id="4" name="TextBox 3"/>
          <p:cNvSpPr txBox="1">
            <a:spLocks noChangeArrowheads="1"/>
          </p:cNvSpPr>
          <p:nvPr/>
        </p:nvSpPr>
        <p:spPr bwMode="auto">
          <a:xfrm>
            <a:off x="457200" y="5830888"/>
            <a:ext cx="8445500" cy="431800"/>
          </a:xfrm>
          <a:prstGeom prst="rect">
            <a:avLst/>
          </a:prstGeom>
          <a:noFill/>
          <a:ln w="9525">
            <a:noFill/>
            <a:miter lim="800000"/>
            <a:headEnd/>
            <a:tailEnd/>
          </a:ln>
        </p:spPr>
        <p:txBody>
          <a:bodyPr>
            <a:spAutoFit/>
          </a:bodyPr>
          <a:lstStyle/>
          <a:p>
            <a:r>
              <a:rPr lang="zh-CN" altLang="en-US" sz="2200">
                <a:solidFill>
                  <a:srgbClr val="660066"/>
                </a:solidFill>
                <a:latin typeface="Calibri" pitchFamily="34" charset="0"/>
              </a:rPr>
              <a:t>审查制度如果被不恰当地应用，则会达到危害社会的效果。</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090738"/>
            <a:ext cx="8229600" cy="1143000"/>
          </a:xfrm>
        </p:spPr>
        <p:txBody>
          <a:bodyPr/>
          <a:lstStyle/>
          <a:p>
            <a:r>
              <a:rPr lang="zh-CN" altLang="en-US" smtClean="0"/>
              <a:t>伊朗电影</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1417638"/>
            <a:ext cx="8229600" cy="1143000"/>
          </a:xfrm>
        </p:spPr>
        <p:txBody>
          <a:bodyPr/>
          <a:lstStyle/>
          <a:p>
            <a:r>
              <a:rPr lang="zh-CN" altLang="en-US" smtClean="0"/>
              <a:t>讨论：审查制度的利弊</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a:lstStyle/>
          <a:p>
            <a:r>
              <a:rPr lang="en-US" altLang="zh-CN" smtClean="0"/>
              <a:t> </a:t>
            </a:r>
          </a:p>
        </p:txBody>
      </p:sp>
      <p:sp>
        <p:nvSpPr>
          <p:cNvPr id="18434" name="Content Placeholder 3"/>
          <p:cNvSpPr>
            <a:spLocks noGrp="1"/>
          </p:cNvSpPr>
          <p:nvPr>
            <p:ph idx="1"/>
          </p:nvPr>
        </p:nvSpPr>
        <p:spPr>
          <a:xfrm>
            <a:off x="457200" y="274638"/>
            <a:ext cx="8229600" cy="4724400"/>
          </a:xfrm>
        </p:spPr>
        <p:txBody>
          <a:bodyPr/>
          <a:lstStyle/>
          <a:p>
            <a:r>
              <a:rPr lang="zh-CN" altLang="en-US" smtClean="0"/>
              <a:t>论坛禁言</a:t>
            </a:r>
            <a:endParaRPr lang="en-US" altLang="zh-CN" smtClean="0"/>
          </a:p>
          <a:p>
            <a:r>
              <a:rPr lang="zh-CN" altLang="en-US" smtClean="0"/>
              <a:t>屏蔽的字符</a:t>
            </a:r>
            <a:endParaRPr lang="en-US" altLang="zh-CN" smtClean="0"/>
          </a:p>
          <a:p>
            <a:r>
              <a:rPr lang="zh-CN" altLang="en-US" smtClean="0"/>
              <a:t>无法公映的电影</a:t>
            </a:r>
            <a:endParaRPr lang="en-US" altLang="zh-CN" smtClean="0"/>
          </a:p>
          <a:p>
            <a:r>
              <a:rPr lang="zh-CN" altLang="en-US" smtClean="0"/>
              <a:t>无法发行的流行歌曲</a:t>
            </a:r>
            <a:endParaRPr lang="en-US" altLang="zh-CN" smtClean="0"/>
          </a:p>
          <a:p>
            <a:r>
              <a:rPr lang="zh-CN" altLang="en-US" smtClean="0"/>
              <a:t>被禁的网站</a:t>
            </a:r>
            <a:endParaRPr lang="en-US" altLang="zh-CN" smtClean="0"/>
          </a:p>
          <a:p>
            <a:r>
              <a:rPr lang="zh-CN" altLang="en-US" smtClean="0"/>
              <a:t>广告语的改变</a:t>
            </a:r>
            <a:endParaRPr lang="en-US" altLang="zh-CN" smtClean="0"/>
          </a:p>
          <a:p>
            <a:r>
              <a:rPr lang="zh-CN" altLang="en-US" smtClean="0"/>
              <a:t>被编辑改写的作品</a:t>
            </a:r>
            <a:endParaRPr lang="en-US" altLang="zh-CN" smtClean="0"/>
          </a:p>
          <a:p>
            <a:pPr>
              <a:buFont typeface="Arial" charset="0"/>
              <a:buNone/>
            </a:pPr>
            <a:r>
              <a:rPr lang="zh-CN" altLang="zh-CN" smtClean="0"/>
              <a:t>⋯⋯</a:t>
            </a:r>
            <a:r>
              <a:rPr lang="en-US" altLang="zh-CN" smtClean="0"/>
              <a:t>⋯⋯⋯⋯</a:t>
            </a:r>
            <a:endParaRPr lang="zh-CN" altLang="en-US" smtClean="0"/>
          </a:p>
        </p:txBody>
      </p:sp>
      <p:sp>
        <p:nvSpPr>
          <p:cNvPr id="18435" name="TextBox 4"/>
          <p:cNvSpPr txBox="1">
            <a:spLocks noChangeArrowheads="1"/>
          </p:cNvSpPr>
          <p:nvPr/>
        </p:nvSpPr>
        <p:spPr bwMode="auto">
          <a:xfrm>
            <a:off x="457200" y="5483225"/>
            <a:ext cx="8229600" cy="800100"/>
          </a:xfrm>
          <a:prstGeom prst="rect">
            <a:avLst/>
          </a:prstGeom>
          <a:noFill/>
          <a:ln w="9525">
            <a:noFill/>
            <a:miter lim="800000"/>
            <a:headEnd/>
            <a:tailEnd/>
          </a:ln>
        </p:spPr>
        <p:txBody>
          <a:bodyPr>
            <a:spAutoFit/>
          </a:bodyPr>
          <a:lstStyle/>
          <a:p>
            <a:r>
              <a:rPr lang="zh-CN" altLang="en-US" sz="2300">
                <a:solidFill>
                  <a:srgbClr val="008000"/>
                </a:solidFill>
                <a:latin typeface="Calibri" pitchFamily="34" charset="0"/>
              </a:rPr>
              <a:t>寻找</a:t>
            </a:r>
            <a:r>
              <a:rPr lang="en-US" altLang="zh-CN" sz="2300">
                <a:solidFill>
                  <a:srgbClr val="008000"/>
                </a:solidFill>
                <a:latin typeface="Calibri" pitchFamily="34" charset="0"/>
              </a:rPr>
              <a:t>1——2</a:t>
            </a:r>
            <a:r>
              <a:rPr lang="zh-CN" altLang="en-US" sz="2300">
                <a:solidFill>
                  <a:srgbClr val="008000"/>
                </a:solidFill>
                <a:latin typeface="Calibri" pitchFamily="34" charset="0"/>
              </a:rPr>
              <a:t>个文本，对其中的“审查制度”部分作一个分析和表达你的观点</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p:cNvSpPr>
          <p:nvPr>
            <p:ph type="title"/>
          </p:nvPr>
        </p:nvSpPr>
        <p:spPr>
          <a:xfrm>
            <a:off x="457200" y="274638"/>
            <a:ext cx="8229600" cy="5778500"/>
          </a:xfrm>
        </p:spPr>
        <p:txBody>
          <a:bodyPr/>
          <a:lstStyle/>
          <a:p>
            <a:r>
              <a:rPr lang="zh-CN" altLang="en-US" dirty="0" smtClean="0"/>
              <a:t>审查制度的</a:t>
            </a:r>
            <a:r>
              <a:rPr lang="zh-CN" altLang="en-US" smtClean="0"/>
              <a:t/>
            </a:r>
            <a:br>
              <a:rPr lang="zh-CN" altLang="en-US" smtClean="0"/>
            </a:br>
            <a:r>
              <a:rPr lang="zh-CN" altLang="en-US" smtClean="0"/>
              <a:t>普遍性</a:t>
            </a:r>
            <a:br>
              <a:rPr lang="zh-CN" altLang="en-US" smtClean="0"/>
            </a:br>
            <a:r>
              <a:rPr lang="zh-CN" altLang="en-US" dirty="0" smtClean="0"/>
              <a:t>透明性</a:t>
            </a:r>
            <a:br>
              <a:rPr lang="zh-CN" altLang="en-US" dirty="0" smtClean="0"/>
            </a:br>
            <a:r>
              <a:rPr lang="zh-CN" altLang="en-US" dirty="0" smtClean="0"/>
              <a:t>历史性</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p:cNvSpPr>
          <p:nvPr>
            <p:ph type="title"/>
          </p:nvPr>
        </p:nvSpPr>
        <p:spPr/>
        <p:txBody>
          <a:bodyPr/>
          <a:lstStyle/>
          <a:p>
            <a:r>
              <a:rPr lang="zh-CN" altLang="en-US" smtClean="0"/>
              <a:t> 普遍性</a:t>
            </a:r>
          </a:p>
        </p:txBody>
      </p:sp>
      <p:sp>
        <p:nvSpPr>
          <p:cNvPr id="22531" name="Rectangle 3"/>
          <p:cNvSpPr>
            <a:spLocks noGrp="1"/>
          </p:cNvSpPr>
          <p:nvPr>
            <p:ph type="body" idx="1"/>
          </p:nvPr>
        </p:nvSpPr>
        <p:spPr/>
        <p:txBody>
          <a:bodyPr/>
          <a:lstStyle/>
          <a:p>
            <a:r>
              <a:rPr lang="zh-CN" altLang="en-US" sz="2800" smtClean="0"/>
              <a:t>多年来，美国书报检查制度所关注的首要目标就是，看这些书报资料有无社会主义、共产主义以及苏联的描述和倾向，按照这些标准，那些被认为是对过去或者现在的美国社会有所“挑刺”（抨击和指摘）的文学作品都会被认为是不爱国的作者所为，他们的这些作品当然也就不会出现在学校的教科书中。因为，美国政府最担心的就是，这些作品会不会过多积极地宣传了苏联，而过于消极地宣传了美国。 </a:t>
            </a:r>
            <a:br>
              <a:rPr lang="zh-CN" altLang="en-US" sz="2800" smtClean="0"/>
            </a:br>
            <a:endParaRPr lang="zh-CN" altLang="en-US" sz="28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p:cNvSpPr>
          <p:nvPr>
            <p:ph type="title"/>
          </p:nvPr>
        </p:nvSpPr>
        <p:spPr/>
        <p:txBody>
          <a:bodyPr/>
          <a:lstStyle/>
          <a:p>
            <a:r>
              <a:rPr lang="zh-CN" altLang="en-US" smtClean="0"/>
              <a:t> 透明性</a:t>
            </a:r>
          </a:p>
        </p:txBody>
      </p:sp>
      <p:sp>
        <p:nvSpPr>
          <p:cNvPr id="23555" name="Rectangle 3"/>
          <p:cNvSpPr>
            <a:spLocks noGrp="1"/>
          </p:cNvSpPr>
          <p:nvPr>
            <p:ph type="body" idx="1"/>
          </p:nvPr>
        </p:nvSpPr>
        <p:spPr/>
        <p:txBody>
          <a:bodyPr/>
          <a:lstStyle/>
          <a:p>
            <a:r>
              <a:rPr lang="zh-CN" altLang="en-US" smtClean="0"/>
              <a:t>政府和统治者最关心的就是关于政治作品的出版和言论，这也是一般的平民和文人最难依靠自身力量在相应的年代逾越的障碍。 </a:t>
            </a:r>
            <a:br>
              <a:rPr lang="zh-CN" altLang="en-US" smtClean="0"/>
            </a:br>
            <a:endParaRPr lang="zh-CN" alt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393</TotalTime>
  <Words>382</Words>
  <Application>Microsoft Macintosh PowerPoint</Application>
  <PresentationFormat>On-screen Show (4:3)</PresentationFormat>
  <Paragraphs>31</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审查制度</vt:lpstr>
      <vt:lpstr>定义</vt:lpstr>
      <vt:lpstr>例如⋯⋯</vt:lpstr>
      <vt:lpstr>伊朗电影</vt:lpstr>
      <vt:lpstr>讨论：审查制度的利弊</vt:lpstr>
      <vt:lpstr> </vt:lpstr>
      <vt:lpstr>审查制度的 普遍性 透明性 历史性</vt:lpstr>
      <vt:lpstr> 普遍性</vt:lpstr>
      <vt:lpstr> 透明性</vt:lpstr>
      <vt:lpstr>历史性</vt:lpstr>
      <vt:lpstr> 历史性</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审查制度</dc:title>
  <dc:creator>Client Admin</dc:creator>
  <cp:lastModifiedBy>Client Admin</cp:lastModifiedBy>
  <cp:revision>14</cp:revision>
  <dcterms:created xsi:type="dcterms:W3CDTF">2012-03-15T06:41:40Z</dcterms:created>
  <dcterms:modified xsi:type="dcterms:W3CDTF">2012-03-15T06:42:14Z</dcterms:modified>
</cp:coreProperties>
</file>